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8" r:id="rId1"/>
  </p:sldMasterIdLst>
  <p:notesMasterIdLst>
    <p:notesMasterId r:id="rId23"/>
  </p:notesMasterIdLst>
  <p:sldIdLst>
    <p:sldId id="256" r:id="rId2"/>
    <p:sldId id="262" r:id="rId3"/>
    <p:sldId id="259" r:id="rId4"/>
    <p:sldId id="287" r:id="rId5"/>
    <p:sldId id="261" r:id="rId6"/>
    <p:sldId id="263" r:id="rId7"/>
    <p:sldId id="268" r:id="rId8"/>
    <p:sldId id="279" r:id="rId9"/>
    <p:sldId id="299" r:id="rId10"/>
    <p:sldId id="282" r:id="rId11"/>
    <p:sldId id="298" r:id="rId12"/>
    <p:sldId id="290" r:id="rId13"/>
    <p:sldId id="294" r:id="rId14"/>
    <p:sldId id="295" r:id="rId15"/>
    <p:sldId id="296" r:id="rId16"/>
    <p:sldId id="288" r:id="rId17"/>
    <p:sldId id="273" r:id="rId18"/>
    <p:sldId id="289" r:id="rId19"/>
    <p:sldId id="258" r:id="rId20"/>
    <p:sldId id="286" r:id="rId21"/>
    <p:sldId id="25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שרה יוסף אסעד" initials="SY" lastIdx="1" clrIdx="0">
    <p:extLst>
      <p:ext uri="{19B8F6BF-5375-455C-9EA6-DF929625EA0E}">
        <p15:presenceInfo xmlns:p15="http://schemas.microsoft.com/office/powerpoint/2012/main" userId="S::Sara.Youssef.Asaad@e.braude.ac.il::021b7798-19ad-42b6-8c37-4623800075e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80784" autoAdjust="0"/>
  </p:normalViewPr>
  <p:slideViewPr>
    <p:cSldViewPr snapToGrid="0">
      <p:cViewPr varScale="1">
        <p:scale>
          <a:sx n="69" d="100"/>
          <a:sy n="69" d="100"/>
        </p:scale>
        <p:origin x="115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Sheidin" userId="5c927c62-44d3-41ab-bded-ebd64a3fd812" providerId="ADAL" clId="{F392DAFD-26BD-4519-9FB3-14764953B87A}"/>
    <pc:docChg chg="undo custSel modSld">
      <pc:chgData name="Julia Sheidin" userId="5c927c62-44d3-41ab-bded-ebd64a3fd812" providerId="ADAL" clId="{F392DAFD-26BD-4519-9FB3-14764953B87A}" dt="2024-09-18T11:53:51.903" v="32" actId="207"/>
      <pc:docMkLst>
        <pc:docMk/>
      </pc:docMkLst>
      <pc:sldChg chg="modSp mod">
        <pc:chgData name="Julia Sheidin" userId="5c927c62-44d3-41ab-bded-ebd64a3fd812" providerId="ADAL" clId="{F392DAFD-26BD-4519-9FB3-14764953B87A}" dt="2024-09-18T11:45:10.085" v="0"/>
        <pc:sldMkLst>
          <pc:docMk/>
          <pc:sldMk cId="3895987769" sldId="261"/>
        </pc:sldMkLst>
        <pc:spChg chg="mod">
          <ac:chgData name="Julia Sheidin" userId="5c927c62-44d3-41ab-bded-ebd64a3fd812" providerId="ADAL" clId="{F392DAFD-26BD-4519-9FB3-14764953B87A}" dt="2024-09-18T11:45:10.085" v="0"/>
          <ac:spMkLst>
            <pc:docMk/>
            <pc:sldMk cId="3895987769" sldId="261"/>
            <ac:spMk id="3" creationId="{A5F0D4FF-F410-4D91-1E1B-00B6CD06D839}"/>
          </ac:spMkLst>
        </pc:spChg>
      </pc:sldChg>
      <pc:sldChg chg="modSp mod">
        <pc:chgData name="Julia Sheidin" userId="5c927c62-44d3-41ab-bded-ebd64a3fd812" providerId="ADAL" clId="{F392DAFD-26BD-4519-9FB3-14764953B87A}" dt="2024-09-18T11:53:51.903" v="32" actId="207"/>
        <pc:sldMkLst>
          <pc:docMk/>
          <pc:sldMk cId="4219189409" sldId="282"/>
        </pc:sldMkLst>
        <pc:spChg chg="mod">
          <ac:chgData name="Julia Sheidin" userId="5c927c62-44d3-41ab-bded-ebd64a3fd812" providerId="ADAL" clId="{F392DAFD-26BD-4519-9FB3-14764953B87A}" dt="2024-09-18T11:53:51.903" v="32" actId="207"/>
          <ac:spMkLst>
            <pc:docMk/>
            <pc:sldMk cId="4219189409" sldId="282"/>
            <ac:spMk id="3" creationId="{7C808219-A5AF-2AAA-60D7-50EBD042A61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5696BE98-0C8E-43FA-8C3F-53AF424E9B1D}" type="datetimeFigureOut">
              <a:rPr lang="he-IL" smtClean="0"/>
              <a:t>י"ז/אלול/תשפ"ד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949F2C11-9A1B-4E3F-8681-9C179E6D5B9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5785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2C11-9A1B-4E3F-8681-9C179E6D5B96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6859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2C11-9A1B-4E3F-8681-9C179E6D5B96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1215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2C11-9A1B-4E3F-8681-9C179E6D5B96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3395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2C11-9A1B-4E3F-8681-9C179E6D5B96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9459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2C11-9A1B-4E3F-8681-9C179E6D5B96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723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2C11-9A1B-4E3F-8681-9C179E6D5B96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37080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rtl="0"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2C11-9A1B-4E3F-8681-9C179E6D5B96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4004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2C11-9A1B-4E3F-8681-9C179E6D5B96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5656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2C11-9A1B-4E3F-8681-9C179E6D5B96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3184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2C11-9A1B-4E3F-8681-9C179E6D5B96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6436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2C11-9A1B-4E3F-8681-9C179E6D5B96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5498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2C11-9A1B-4E3F-8681-9C179E6D5B96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2629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2C11-9A1B-4E3F-8681-9C179E6D5B96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8821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2C11-9A1B-4E3F-8681-9C179E6D5B96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409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2C11-9A1B-4E3F-8681-9C179E6D5B96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6711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2C11-9A1B-4E3F-8681-9C179E6D5B96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3944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2C11-9A1B-4E3F-8681-9C179E6D5B96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6061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2C11-9A1B-4E3F-8681-9C179E6D5B96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0110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47B-F764-4882-8E15-AD1548442CAB}" type="datetime8">
              <a:rPr lang="he-IL" smtClean="0"/>
              <a:t>20 ספטמבר 24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EF875617-3E04-4A8F-B194-D8EA40F49AB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8682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2CB6-EAE2-45AD-A6CF-9D5CB29F71ED}" type="datetime8">
              <a:rPr lang="he-IL" smtClean="0"/>
              <a:t>20 ספטמבר 24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932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691C1-6565-470C-93BE-0CCC5E5DB967}" type="datetime8">
              <a:rPr lang="he-IL" smtClean="0"/>
              <a:t>20 ספטמבר 24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760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D8CD2-B848-4279-B42F-E50FCE42383F}" type="datetime8">
              <a:rPr lang="he-IL" smtClean="0"/>
              <a:t>20 ספטמבר 24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994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88842B4D-C10B-4A3A-BABB-29745B7317FF}" type="datetime8">
              <a:rPr lang="he-IL" smtClean="0"/>
              <a:t>20 ספטמבר 24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he-IL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F875617-3E04-4A8F-B194-D8EA40F49AB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809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A905B-C6A6-4B48-A69E-A9E2B8742D9C}" type="datetime8">
              <a:rPr lang="he-IL" smtClean="0"/>
              <a:t>20 ספטמבר 24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338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5DBE-CA85-4216-BB74-E007B15DE327}" type="datetime8">
              <a:rPr lang="he-IL" smtClean="0"/>
              <a:t>20 ספטמבר 24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360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476DB-7D88-49FE-9F17-C099D6926928}" type="datetime8">
              <a:rPr lang="he-IL" smtClean="0"/>
              <a:t>20 ספטמבר 24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9875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0BCAA-9EF6-4E7D-92AA-C8967D6C77DC}" type="datetime8">
              <a:rPr lang="he-IL" smtClean="0"/>
              <a:t>20 ספטמבר 24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1792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8E613-FB5A-4207-83F5-BEC53AFCE6D0}" type="datetime8">
              <a:rPr lang="he-IL" smtClean="0"/>
              <a:t>20 ספטמבר 24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1567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A8DB01BD-356B-420E-B001-D26B6CD41091}" type="datetime8">
              <a:rPr lang="he-IL" smtClean="0"/>
              <a:t>20 ספטמבר 24</a:t>
            </a:fld>
            <a:endParaRPr lang="he-IL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96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DE62F80D-2CF8-4081-ADBE-72E92F58934C}" type="datetime8">
              <a:rPr lang="he-IL" smtClean="0"/>
              <a:t>20 ספטמבר 24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he-IL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F875617-3E04-4A8F-B194-D8EA40F49AB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442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</p:sldLayoutIdLst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r" defTabSz="914400" rtl="1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r" defTabSz="914400" rtl="1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r" defTabSz="914400" rtl="1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r" defTabSz="914400" rtl="1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r" defTabSz="914400" rtl="1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stonterriersociety.com/wp-content/uploads/2023/01/10-1024x1024.jpg" TargetMode="External"/><Relationship Id="rId7" Type="http://schemas.openxmlformats.org/officeDocument/2006/relationships/hyperlink" Target="https://theonlinedogtrainer.com/wp-content/uploads/2023/07/image_4cfb3280e0846a7e9b3f6d0913b04668_2000.p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ayuta.com/assets/uploads/2023/09/Artboard-192-copy.jpg" TargetMode="External"/><Relationship Id="rId5" Type="http://schemas.openxmlformats.org/officeDocument/2006/relationships/hyperlink" Target="https://media.springernature.com/full/springer-static/image/art%3A10.1038%2Fs41598-021-88702-w/MediaObjects/41598_2021_88702_Fig1_HTML.png" TargetMode="External"/><Relationship Id="rId4" Type="http://schemas.openxmlformats.org/officeDocument/2006/relationships/hyperlink" Target="https://cdn.shopify.com/s/files/1/0589/6768/7343/files/Blue_Boston_Terrier_being_held_by_a_person_licking_its_nose_with_a_playful_and_engaging_demeanor..png?v=1706753146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BDD8B-14D0-A0C6-F3F8-3C97A8A0B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755" y="1399032"/>
            <a:ext cx="11339245" cy="2939288"/>
          </a:xfrm>
        </p:spPr>
        <p:txBody>
          <a:bodyPr/>
          <a:lstStyle/>
          <a:p>
            <a:pPr marL="914400" algn="ctr">
              <a:lnSpc>
                <a:spcPct val="115000"/>
              </a:lnSpc>
            </a:pPr>
            <a:r>
              <a:rPr lang="en-US" sz="3200" dirty="0">
                <a:latin typeface="Bookman Old Style (Body)"/>
              </a:rPr>
              <a:t>Capstone Project Phase B</a:t>
            </a:r>
            <a:br>
              <a:rPr lang="en-US" sz="3200" dirty="0">
                <a:latin typeface="Bookman Old Style (Body)"/>
              </a:rPr>
            </a:br>
            <a:r>
              <a:rPr lang="en-US" sz="3200" dirty="0">
                <a:latin typeface="Bookman Old Style (Body)"/>
              </a:rPr>
              <a:t>Project No. 24-1-R-15</a:t>
            </a:r>
            <a:br>
              <a:rPr lang="en-US" sz="3200" dirty="0">
                <a:latin typeface="Bookman Old Style (Body)"/>
              </a:rPr>
            </a:br>
            <a:br>
              <a:rPr lang="en-US" sz="3200" dirty="0">
                <a:latin typeface="Bookman Old Style (Body)"/>
              </a:rPr>
            </a:br>
            <a:r>
              <a:rPr lang="en-US" sz="3200" dirty="0">
                <a:latin typeface="Bookman Old Style (Body)"/>
              </a:rPr>
              <a:t>Research on </a:t>
            </a:r>
            <a:r>
              <a:rPr lang="en-US" sz="3200" dirty="0">
                <a:effectLst/>
                <a:latin typeface="Bookman Old Style (Body)"/>
                <a:ea typeface="Arial" panose="020B0604020202020204" pitchFamily="34" charset="0"/>
              </a:rPr>
              <a:t>Dog - Human Communication Using Eye Tracker Technology</a:t>
            </a:r>
            <a:endParaRPr lang="he-IL" sz="3200" dirty="0">
              <a:latin typeface="Bookman Old Style (Body)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F2E905-82D4-ADA3-74EF-2CAE630A6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3007" y="4464429"/>
            <a:ext cx="7891272" cy="2147148"/>
          </a:xfrm>
        </p:spPr>
        <p:txBody>
          <a:bodyPr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Bookman Old Style (Body)"/>
                <a:cs typeface="+mj-cs"/>
              </a:rPr>
              <a:t>Supervisors:</a:t>
            </a:r>
          </a:p>
          <a:p>
            <a:pPr>
              <a:lnSpc>
                <a:spcPct val="115000"/>
              </a:lnSpc>
            </a:pPr>
            <a:r>
              <a:rPr lang="en-US" sz="2200" dirty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Bookman Old Style (Body)"/>
                <a:cs typeface="+mj-cs"/>
              </a:rPr>
              <a:t>      Dr. Julia Sheidin  </a:t>
            </a:r>
          </a:p>
          <a:p>
            <a:pPr>
              <a:lnSpc>
                <a:spcPct val="115000"/>
              </a:lnSpc>
            </a:pPr>
            <a:r>
              <a:rPr lang="en-US" sz="2200" dirty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Bookman Old Style (Body)"/>
                <a:cs typeface="+mj-cs"/>
              </a:rPr>
              <a:t>      Dr. </a:t>
            </a:r>
            <a:r>
              <a:rPr lang="en-US" sz="2200" dirty="0" err="1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Bookman Old Style (Body)"/>
                <a:cs typeface="+mj-cs"/>
              </a:rPr>
              <a:t>Samah</a:t>
            </a:r>
            <a:r>
              <a:rPr lang="en-US" sz="2200" dirty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Bookman Old Style (Body)"/>
                <a:cs typeface="+mj-cs"/>
              </a:rPr>
              <a:t> Idrees-</a:t>
            </a:r>
            <a:r>
              <a:rPr lang="en-US" sz="2200" dirty="0" err="1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Bookman Old Style (Body)"/>
                <a:cs typeface="+mj-cs"/>
              </a:rPr>
              <a:t>Ghazawi</a:t>
            </a:r>
            <a:endParaRPr lang="en-US" sz="2200" dirty="0">
              <a:blipFill dpi="0" rotWithShape="1">
                <a:blip r:embed="rId3"/>
                <a:srcRect/>
                <a:tile tx="6350" ty="-127000" sx="65000" sy="64000" flip="none" algn="tl"/>
              </a:blipFill>
              <a:latin typeface="Bookman Old Style (Body)"/>
              <a:cs typeface="+mj-cs"/>
            </a:endParaRPr>
          </a:p>
          <a:p>
            <a:pPr>
              <a:lnSpc>
                <a:spcPct val="115000"/>
              </a:lnSpc>
            </a:pPr>
            <a:r>
              <a:rPr lang="en-US" sz="2200" dirty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Bookman Old Style (Body)"/>
                <a:cs typeface="+mj-cs"/>
              </a:rPr>
              <a:t>Student: </a:t>
            </a:r>
          </a:p>
          <a:p>
            <a:pPr>
              <a:lnSpc>
                <a:spcPct val="115000"/>
              </a:lnSpc>
            </a:pPr>
            <a:r>
              <a:rPr lang="en-US" sz="2200" dirty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Bookman Old Style (Body)"/>
                <a:cs typeface="+mj-cs"/>
              </a:rPr>
              <a:t>      Sara Asaad</a:t>
            </a:r>
          </a:p>
          <a:p>
            <a:endParaRPr lang="he-I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1105F-C470-013E-71C8-B3005DF2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1</a:t>
            </a:fld>
            <a:endParaRPr lang="he-IL"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E492B5C2-EF8F-D6CE-B126-A2C6ED72DC4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411245" y="338706"/>
            <a:ext cx="3064273" cy="721508"/>
          </a:xfrm>
          <a:prstGeom prst="rect">
            <a:avLst/>
          </a:prstGeom>
          <a:ln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F91B2D-E58F-2658-2E8A-548F92005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377" y="4464429"/>
            <a:ext cx="2280786" cy="228078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C7D76-2DC8-114E-FBBE-500CF14480D7}"/>
              </a:ext>
            </a:extLst>
          </p:cNvPr>
          <p:cNvSpPr txBox="1"/>
          <p:nvPr/>
        </p:nvSpPr>
        <p:spPr>
          <a:xfrm>
            <a:off x="9592733" y="5604822"/>
            <a:ext cx="1809344" cy="6771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23.09.2024</a:t>
            </a:r>
            <a:endParaRPr lang="he-IL" sz="2000" b="1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2845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F3AFF-E213-DFEA-1BD6-9047A6FC1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33" y="575877"/>
            <a:ext cx="10058400" cy="1609344"/>
          </a:xfrm>
        </p:spPr>
        <p:txBody>
          <a:bodyPr/>
          <a:lstStyle/>
          <a:p>
            <a:r>
              <a:rPr lang="en-US" dirty="0"/>
              <a:t>Procedure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08219-A5AF-2AAA-60D7-50EBD042A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33" y="2057595"/>
            <a:ext cx="10058400" cy="4050792"/>
          </a:xfrm>
        </p:spPr>
        <p:txBody>
          <a:bodyPr>
            <a:normAutofit fontScale="92500" lnSpcReduction="20000"/>
          </a:bodyPr>
          <a:lstStyle/>
          <a:p>
            <a:pPr algn="l" rtl="0">
              <a:lnSpc>
                <a:spcPct val="150000"/>
              </a:lnSpc>
            </a:pPr>
            <a:r>
              <a:rPr lang="en-US" sz="2200" dirty="0"/>
              <a:t>45 participants, mostly from </a:t>
            </a:r>
            <a:r>
              <a:rPr lang="en-US" sz="2200" dirty="0" err="1"/>
              <a:t>Braude</a:t>
            </a:r>
            <a:r>
              <a:rPr lang="en-US" sz="2200" dirty="0"/>
              <a:t> College of Engineering, took part in the study, 28 males and 17 females. The average participant age was 23.22 (SD = 4.58 years), 22 of them have a dog, and 23 do not.</a:t>
            </a:r>
          </a:p>
          <a:p>
            <a:pPr algn="l" rtl="0">
              <a:lnSpc>
                <a:spcPct val="150000"/>
              </a:lnSpc>
            </a:pPr>
            <a:r>
              <a:rPr lang="en-US" sz="2200" dirty="0"/>
              <a:t>Experiments were conducted in a quiet room, VR Lab.</a:t>
            </a:r>
          </a:p>
          <a:p>
            <a:pPr algn="l" rtl="0">
              <a:lnSpc>
                <a:spcPct val="150000"/>
              </a:lnSpc>
            </a:pPr>
            <a:r>
              <a:rPr lang="en-US" sz="2200" dirty="0"/>
              <a:t>Participants were seated in front of a Full HD screen.</a:t>
            </a:r>
          </a:p>
          <a:p>
            <a:pPr algn="l" rtl="0">
              <a:lnSpc>
                <a:spcPct val="150000"/>
              </a:lnSpc>
            </a:pPr>
            <a:r>
              <a:rPr lang="en-US" sz="2200" dirty="0"/>
              <a:t>A Tobii Pro Spark eye tracker was used to record eye movements.</a:t>
            </a:r>
          </a:p>
          <a:p>
            <a:pPr algn="l" rtl="0">
              <a:lnSpc>
                <a:spcPct val="150000"/>
              </a:lnSpc>
            </a:pPr>
            <a:r>
              <a:rPr lang="en-US" sz="2200" dirty="0"/>
              <a:t>Participants viewed dog pictures and identified the dog's situation/emotion.</a:t>
            </a:r>
          </a:p>
          <a:p>
            <a:pPr algn="l" rtl="0">
              <a:lnSpc>
                <a:spcPct val="150000"/>
              </a:lnSpc>
            </a:pPr>
            <a:r>
              <a:rPr lang="en-US" sz="2200" dirty="0"/>
              <a:t>Data was analyzed.</a:t>
            </a:r>
          </a:p>
          <a:p>
            <a:pPr algn="l" rtl="0"/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6F000-C148-D4BF-796A-D2B5BFF82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10</a:t>
            </a:fld>
            <a:endParaRPr lang="he-IL"/>
          </a:p>
        </p:txBody>
      </p:sp>
      <p:pic>
        <p:nvPicPr>
          <p:cNvPr id="4101" name="Picture 5" descr="Procedure icon Stock Vector | Adobe Stock">
            <a:extLst>
              <a:ext uri="{FF2B5EF4-FFF2-40B4-BE49-F238E27FC236}">
                <a16:creationId xmlns:a16="http://schemas.microsoft.com/office/drawing/2014/main" id="{8574294E-DB4F-F8BB-7642-7FB624B17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90" y="3048260"/>
            <a:ext cx="1628743" cy="206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18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BDD8B-14D0-A0C6-F3F8-3C97A8A0B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755" y="1330938"/>
            <a:ext cx="11339245" cy="2939288"/>
          </a:xfrm>
        </p:spPr>
        <p:txBody>
          <a:bodyPr/>
          <a:lstStyle/>
          <a:p>
            <a:pPr marL="914400" algn="ctr">
              <a:lnSpc>
                <a:spcPct val="115000"/>
              </a:lnSpc>
            </a:pPr>
            <a:r>
              <a:rPr lang="en-US" sz="5400" dirty="0"/>
              <a:t>Our Research Results</a:t>
            </a:r>
            <a:endParaRPr lang="he-IL" sz="5400" dirty="0">
              <a:latin typeface="Bookman Old Style (Body)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1105F-C470-013E-71C8-B3005DF2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83005" y="4270226"/>
            <a:ext cx="1193868" cy="640080"/>
          </a:xfrm>
        </p:spPr>
        <p:txBody>
          <a:bodyPr/>
          <a:lstStyle/>
          <a:p>
            <a:fld id="{EF875617-3E04-4A8F-B194-D8EA40F49ABB}" type="slidenum">
              <a:rPr lang="he-IL" smtClean="0"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26495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B68BD-E891-0636-099C-34FEF7D4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164" y="-18476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Average Visits and Viewing Time For Both Breeds Images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C6F49-31D3-5D25-2059-8E8968C96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164" y="1506205"/>
            <a:ext cx="3751829" cy="4327252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1800" dirty="0"/>
              <a:t>The average number of visits to images of brachycephalic dogs is 35% higher than the average number of visits to  to images of normocephalic dogs.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069F3-CEFF-7FD1-55C5-249D1334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12</a:t>
            </a:fld>
            <a:endParaRPr lang="he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20E473-2D01-E894-607E-026BFF79F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8" y="2799357"/>
            <a:ext cx="5097160" cy="3655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581C22-92C4-EAB3-039F-AAE666F7D10D}"/>
              </a:ext>
            </a:extLst>
          </p:cNvPr>
          <p:cNvSpPr txBox="1"/>
          <p:nvPr/>
        </p:nvSpPr>
        <p:spPr>
          <a:xfrm>
            <a:off x="6055115" y="1456449"/>
            <a:ext cx="3949429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Participants spent 37% more average time viewing images of brachycephalic dogs than average time viewing images of normocephalic dogs.</a:t>
            </a:r>
            <a:endParaRPr lang="he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C77338-428A-3AA1-688A-9768C84DD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488" y="3028404"/>
            <a:ext cx="5682620" cy="34464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F7CA80-2158-D6C7-79D7-A1D6B718D95E}"/>
              </a:ext>
            </a:extLst>
          </p:cNvPr>
          <p:cNvSpPr txBox="1"/>
          <p:nvPr/>
        </p:nvSpPr>
        <p:spPr>
          <a:xfrm>
            <a:off x="10020348" y="2382073"/>
            <a:ext cx="219911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Time is measured in milliseconds.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6272E-07A5-596F-399E-C30B1FA0B083}"/>
              </a:ext>
            </a:extLst>
          </p:cNvPr>
          <p:cNvSpPr txBox="1"/>
          <p:nvPr/>
        </p:nvSpPr>
        <p:spPr>
          <a:xfrm>
            <a:off x="2341756" y="6474857"/>
            <a:ext cx="670188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Visits = How many times they looked at the picture.</a:t>
            </a:r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32451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8815-3DB5-3615-99BE-26BF746DF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38" y="200692"/>
            <a:ext cx="10058400" cy="1609344"/>
          </a:xfrm>
        </p:spPr>
        <p:txBody>
          <a:bodyPr/>
          <a:lstStyle/>
          <a:p>
            <a:r>
              <a:rPr lang="en-US" dirty="0"/>
              <a:t>Average Visits and Viewing Time For Both Breeds AOI’s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81640-6962-031A-3CEC-C3E2A2D0B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38" y="1810036"/>
            <a:ext cx="4269595" cy="4078224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1800" dirty="0"/>
              <a:t>In almost all areas of interest, participants focused more visits on brachycephalic dogs AOI’s.</a:t>
            </a:r>
            <a:endParaRPr lang="he-IL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DA8A3-19DC-A932-D48F-0E3E2BBB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13</a:t>
            </a:fld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70C3B-CAE7-C2F7-583E-635FC52EE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29" y="2777199"/>
            <a:ext cx="5797223" cy="3451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DA83EE-2CB2-6BFD-2B7E-07D029CBAB83}"/>
              </a:ext>
            </a:extLst>
          </p:cNvPr>
          <p:cNvSpPr txBox="1"/>
          <p:nvPr/>
        </p:nvSpPr>
        <p:spPr>
          <a:xfrm>
            <a:off x="6423225" y="1796193"/>
            <a:ext cx="4887903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The findings indicate that brachycephalic dogs attracted more focus time from the participants in most areas tested. </a:t>
            </a:r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6A1A8F-8938-41FC-3C46-89BCFEC40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68" y="2777199"/>
            <a:ext cx="5709094" cy="3399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E79161-0BBE-EFEC-598A-7C48DE0CE4F9}"/>
              </a:ext>
            </a:extLst>
          </p:cNvPr>
          <p:cNvSpPr txBox="1"/>
          <p:nvPr/>
        </p:nvSpPr>
        <p:spPr>
          <a:xfrm>
            <a:off x="8867176" y="6211669"/>
            <a:ext cx="219911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Time is measured in milliseconds.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FEC44-FC0E-46A9-1851-E640492FAA55}"/>
              </a:ext>
            </a:extLst>
          </p:cNvPr>
          <p:cNvSpPr txBox="1"/>
          <p:nvPr/>
        </p:nvSpPr>
        <p:spPr>
          <a:xfrm>
            <a:off x="201829" y="6272784"/>
            <a:ext cx="716912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Visits = How many times they looked at the AOI’s.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09669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6DE1-9858-16EF-9F92-24809A8FD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478" y="504203"/>
            <a:ext cx="10058400" cy="1609344"/>
          </a:xfrm>
        </p:spPr>
        <p:txBody>
          <a:bodyPr/>
          <a:lstStyle/>
          <a:p>
            <a:r>
              <a:rPr lang="en-US" dirty="0"/>
              <a:t>Self-Reports vs. Eye-Tracking Data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069E5-667C-5D12-E737-9E0C36CAC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835" y="2113547"/>
            <a:ext cx="10058400" cy="4050792"/>
          </a:xfrm>
        </p:spPr>
        <p:txBody>
          <a:bodyPr/>
          <a:lstStyle/>
          <a:p>
            <a:pPr algn="l" rtl="0"/>
            <a:r>
              <a:rPr lang="en-US" dirty="0"/>
              <a:t>Participants reported eyes, snout, and ears as the most informative areas for brachycephalic and normocephalic dogs, but eye-tracking software revealed discrepancies primarily in the snout and ears, indicating potential gaps in self-awareness.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5D880-B1CF-2F50-2ABC-7C25317C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14</a:t>
            </a:fld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C4EFF-40C9-66E2-A5B5-DF4CCCBAC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49" y="3404196"/>
            <a:ext cx="5279029" cy="324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81484D-577D-A24C-483F-67EF220EC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526" y="3428999"/>
            <a:ext cx="5389368" cy="320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96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A1BE5-B01C-C8CB-33F2-C9E4A356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the Dog's Situations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FAE86-FDB9-C12B-34A6-7DE65ADD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10123"/>
            <a:ext cx="10058400" cy="4050792"/>
          </a:xfrm>
        </p:spPr>
        <p:txBody>
          <a:bodyPr/>
          <a:lstStyle/>
          <a:p>
            <a:pPr algn="l" rtl="0"/>
            <a:r>
              <a:rPr lang="en-US" dirty="0"/>
              <a:t>Participants correctly identified emotions in normocephalic dog photos (71.68%) and (28.3%) in brachycephalic dog photos, due to physical structure and unique facial features causing confusion or misinterpretation.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6C21F-9795-3036-EF83-2D6C764E4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15</a:t>
            </a:fld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D5D83-ED79-0C56-24E0-C8AE1C182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92" y="2894330"/>
            <a:ext cx="5733415" cy="39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68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D97DC-DA64-FF70-C672-82202C28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DD59D-40D4-62B1-A1CF-9BA16BB89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29578"/>
            <a:ext cx="10058400" cy="4050792"/>
          </a:xfrm>
        </p:spPr>
        <p:txBody>
          <a:bodyPr>
            <a:normAutofit lnSpcReduction="10000"/>
          </a:bodyPr>
          <a:lstStyle/>
          <a:p>
            <a:pPr algn="l" rtl="0">
              <a:lnSpc>
                <a:spcPct val="150000"/>
              </a:lnSpc>
            </a:pPr>
            <a:r>
              <a:rPr lang="en-US" dirty="0"/>
              <a:t>Normocephalic dogs were easier to interpret and associated with positive emotions.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Brachycephalic dogs evoked more negative emotions (anger, fear) due to their unique facial features.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Participants focused more on brachycephalic dogs, especially on their eyes and snout.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Facial structure plays a key role in how dog emotions are perceived, with brachycephalic dogs being harder to read.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25AF0-74F4-1706-963D-C96878BD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6659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841;p53">
            <a:extLst>
              <a:ext uri="{FF2B5EF4-FFF2-40B4-BE49-F238E27FC236}">
                <a16:creationId xmlns:a16="http://schemas.microsoft.com/office/drawing/2014/main" id="{E3245EF1-0628-F3E6-6DD8-EBFFF87784AD}"/>
              </a:ext>
            </a:extLst>
          </p:cNvPr>
          <p:cNvSpPr txBox="1">
            <a:spLocks/>
          </p:cNvSpPr>
          <p:nvPr/>
        </p:nvSpPr>
        <p:spPr>
          <a:xfrm>
            <a:off x="2335027" y="2060415"/>
            <a:ext cx="2156687" cy="38282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Software Updates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D162863-602E-250E-7CC3-B9D73B3B39FE}"/>
              </a:ext>
            </a:extLst>
          </p:cNvPr>
          <p:cNvSpPr txBox="1">
            <a:spLocks/>
          </p:cNvSpPr>
          <p:nvPr/>
        </p:nvSpPr>
        <p:spPr>
          <a:xfrm>
            <a:off x="1006618" y="285568"/>
            <a:ext cx="10058400" cy="16093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667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800" dirty="0"/>
              <a:t>Challenges</a:t>
            </a:r>
            <a:endParaRPr lang="he-IL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A0C9D4-A1B6-0B08-6CD2-9F948D686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17</a:t>
            </a:fld>
            <a:endParaRPr lang="he-IL"/>
          </a:p>
        </p:txBody>
      </p:sp>
      <p:pic>
        <p:nvPicPr>
          <p:cNvPr id="3076" name="Picture 4" descr="Software Upgrade Icon Royalty-Free Images, Stock Photos &amp; Pictures |  Shutterstock">
            <a:extLst>
              <a:ext uri="{FF2B5EF4-FFF2-40B4-BE49-F238E27FC236}">
                <a16:creationId xmlns:a16="http://schemas.microsoft.com/office/drawing/2014/main" id="{E83FBDD4-4ADA-7025-646A-6647428F2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2"/>
          <a:stretch/>
        </p:blipFill>
        <p:spPr bwMode="auto">
          <a:xfrm>
            <a:off x="857461" y="1702196"/>
            <a:ext cx="1603461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pp, application, license, locked, restriction icon - Download on Iconfinder">
            <a:extLst>
              <a:ext uri="{FF2B5EF4-FFF2-40B4-BE49-F238E27FC236}">
                <a16:creationId xmlns:a16="http://schemas.microsoft.com/office/drawing/2014/main" id="{EFB7F9F9-F83B-9444-8074-96C5D8145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638" y="1783259"/>
            <a:ext cx="1397072" cy="139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2687DD-713D-B138-5816-8E2D65EA31EE}"/>
              </a:ext>
            </a:extLst>
          </p:cNvPr>
          <p:cNvSpPr txBox="1"/>
          <p:nvPr/>
        </p:nvSpPr>
        <p:spPr>
          <a:xfrm>
            <a:off x="5840255" y="1836330"/>
            <a:ext cx="262345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Shared License Usage </a:t>
            </a:r>
            <a:endParaRPr lang="he-IL" sz="2400" b="1" dirty="0"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3080" name="Picture 8" descr="Data transfer by computers icon in flat style. 24278456 Vector Art at  Vecteezy">
            <a:extLst>
              <a:ext uri="{FF2B5EF4-FFF2-40B4-BE49-F238E27FC236}">
                <a16:creationId xmlns:a16="http://schemas.microsoft.com/office/drawing/2014/main" id="{54B04727-9EAF-C75D-61A8-C53F137D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594" y="1847059"/>
            <a:ext cx="1511617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7217E0-E593-1EFF-A590-3087833E156D}"/>
              </a:ext>
            </a:extLst>
          </p:cNvPr>
          <p:cNvSpPr txBox="1"/>
          <p:nvPr/>
        </p:nvSpPr>
        <p:spPr>
          <a:xfrm>
            <a:off x="10161406" y="1779216"/>
            <a:ext cx="2030594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Project transfer by computers</a:t>
            </a:r>
            <a:endParaRPr lang="he-IL" sz="2400" b="1" dirty="0"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3082" name="Picture 10" descr="Self learning - Free education icons">
            <a:extLst>
              <a:ext uri="{FF2B5EF4-FFF2-40B4-BE49-F238E27FC236}">
                <a16:creationId xmlns:a16="http://schemas.microsoft.com/office/drawing/2014/main" id="{012AB92A-7E64-2813-A172-237E13E8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818" y="4009361"/>
            <a:ext cx="1609344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B20C80-56F2-B992-1DF1-6F2FB46EC451}"/>
              </a:ext>
            </a:extLst>
          </p:cNvPr>
          <p:cNvSpPr txBox="1"/>
          <p:nvPr/>
        </p:nvSpPr>
        <p:spPr>
          <a:xfrm>
            <a:off x="7850261" y="4362924"/>
            <a:ext cx="2256594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Self-Learning of the Software</a:t>
            </a:r>
            <a:endParaRPr lang="he-IL" sz="2400" b="1" dirty="0"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3084" name="Picture 12" descr="Technical Problem Icons - Free SVG &amp; PNG Technical Problem Images - Noun  Project">
            <a:extLst>
              <a:ext uri="{FF2B5EF4-FFF2-40B4-BE49-F238E27FC236}">
                <a16:creationId xmlns:a16="http://schemas.microsoft.com/office/drawing/2014/main" id="{AF78D347-EA97-B9DC-D649-DD7544BCC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787" y="4028244"/>
            <a:ext cx="1609344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244C34-167B-9224-91DC-97A1F851A94A}"/>
              </a:ext>
            </a:extLst>
          </p:cNvPr>
          <p:cNvSpPr txBox="1"/>
          <p:nvPr/>
        </p:nvSpPr>
        <p:spPr>
          <a:xfrm>
            <a:off x="3862131" y="4404175"/>
            <a:ext cx="203079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Technical challenges</a:t>
            </a:r>
            <a:endParaRPr lang="he-IL" sz="2400" b="1" dirty="0"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35040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46CE-A8DC-C243-05CA-3ADE62FB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AF10A-3301-4D2E-9F52-C10D7DD5B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9410"/>
            <a:ext cx="10058400" cy="4050792"/>
          </a:xfrm>
        </p:spPr>
        <p:txBody>
          <a:bodyPr/>
          <a:lstStyle/>
          <a:p>
            <a:pPr algn="l" rtl="0">
              <a:lnSpc>
                <a:spcPct val="150000"/>
              </a:lnSpc>
            </a:pPr>
            <a:r>
              <a:rPr lang="en-US" b="1" dirty="0"/>
              <a:t>Research Expansion: </a:t>
            </a:r>
            <a:r>
              <a:rPr lang="en-US" dirty="0"/>
              <a:t>Flexible system for diverse future experiments.</a:t>
            </a:r>
          </a:p>
          <a:p>
            <a:pPr algn="l" rtl="0">
              <a:lnSpc>
                <a:spcPct val="150000"/>
              </a:lnSpc>
            </a:pPr>
            <a:r>
              <a:rPr lang="en-US" b="1" dirty="0"/>
              <a:t>Adaptability: </a:t>
            </a:r>
            <a:r>
              <a:rPr lang="en-US" dirty="0"/>
              <a:t>Easily swap images, questions, or animals.</a:t>
            </a:r>
          </a:p>
          <a:p>
            <a:pPr algn="l" rtl="0">
              <a:lnSpc>
                <a:spcPct val="150000"/>
              </a:lnSpc>
            </a:pPr>
            <a:r>
              <a:rPr lang="en-US" b="1" dirty="0"/>
              <a:t>Scope Broadening: </a:t>
            </a:r>
            <a:r>
              <a:rPr lang="en-US" dirty="0"/>
              <a:t>Add videos for dynamic behavior analysis, and more participants.</a:t>
            </a:r>
          </a:p>
          <a:p>
            <a:pPr algn="l" rtl="0">
              <a:lnSpc>
                <a:spcPct val="150000"/>
              </a:lnSpc>
            </a:pPr>
            <a:r>
              <a:rPr lang="en-US" b="1" dirty="0"/>
              <a:t>Collaboration: </a:t>
            </a:r>
            <a:r>
              <a:rPr lang="en-US" dirty="0"/>
              <a:t>Interest from Prague and Haifa, potential for more partnerships.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2F2A0-B424-83E0-ADE5-1143FD60E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18</a:t>
            </a:fld>
            <a:endParaRPr lang="he-IL"/>
          </a:p>
        </p:txBody>
      </p:sp>
      <p:pic>
        <p:nvPicPr>
          <p:cNvPr id="2053" name="Picture 5" descr="Infrastructure Generic Flat icon | Freepik">
            <a:extLst>
              <a:ext uri="{FF2B5EF4-FFF2-40B4-BE49-F238E27FC236}">
                <a16:creationId xmlns:a16="http://schemas.microsoft.com/office/drawing/2014/main" id="{F107F126-4430-44D3-EAD7-A1DF40AAE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034" y="4625163"/>
            <a:ext cx="2194691" cy="219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244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58FBE-F4B1-6B80-22BB-DD3639AA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Experimental recording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E7296-7D9F-B692-BC50-C35E2E458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2768" y="3026079"/>
            <a:ext cx="10058400" cy="4050792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/>
              <a:t>Experimental recording: A random sample from one of the participants.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2A0FC-2501-5BAD-EB26-C7A72F42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19</a:t>
            </a:fld>
            <a:endParaRPr lang="he-IL"/>
          </a:p>
        </p:txBody>
      </p:sp>
      <p:pic>
        <p:nvPicPr>
          <p:cNvPr id="6" name="Graphic 5" descr="Clapper board">
            <a:extLst>
              <a:ext uri="{FF2B5EF4-FFF2-40B4-BE49-F238E27FC236}">
                <a16:creationId xmlns:a16="http://schemas.microsoft.com/office/drawing/2014/main" id="{D3080CBF-B53B-E321-D7E2-1620C6B36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9202" y="4487064"/>
            <a:ext cx="1785720" cy="17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34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5C8D-3AF0-44B0-CFB3-87324DFBB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AECE3-F3E1-2812-4BCE-529C08EC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48067"/>
            <a:ext cx="10058400" cy="4050792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en-US" dirty="0"/>
              <a:t>Does focusing on specific parts of the dog's face may aid in understanding its emotions?</a:t>
            </a:r>
          </a:p>
          <a:p>
            <a:pPr algn="l" rtl="0">
              <a:lnSpc>
                <a:spcPct val="100000"/>
              </a:lnSpc>
            </a:pPr>
            <a:r>
              <a:rPr lang="en-US" dirty="0"/>
              <a:t>Which parts of the dog's body or face (normocephalic or brachycephalic dog) provide more information for recognizing emotions? </a:t>
            </a:r>
          </a:p>
          <a:p>
            <a:pPr algn="l" rtl="0">
              <a:lnSpc>
                <a:spcPct val="100000"/>
              </a:lnSpc>
            </a:pPr>
            <a:r>
              <a:rPr lang="en-US" dirty="0"/>
              <a:t>How can eye tracking technology contribute to a better understanding of dogs and strengthen the connection between humans and dogs?</a:t>
            </a:r>
            <a:endParaRPr lang="he-IL" dirty="0"/>
          </a:p>
          <a:p>
            <a:pPr algn="l" rtl="0">
              <a:lnSpc>
                <a:spcPct val="100000"/>
              </a:lnSpc>
            </a:pPr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03817-73FE-0704-8A7A-C0662625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2</a:t>
            </a:fld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79B2F-745D-F26E-B77E-E21A49E6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497" y="4295006"/>
            <a:ext cx="2562687" cy="2491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E87F66-1CB7-3ACE-1EE7-CCE2CFE93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830" y="258333"/>
            <a:ext cx="2406290" cy="172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75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446B-9147-848B-D8C9-5DC2C273D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-99028"/>
            <a:ext cx="10058400" cy="1609344"/>
          </a:xfrm>
        </p:spPr>
        <p:txBody>
          <a:bodyPr/>
          <a:lstStyle/>
          <a:p>
            <a:r>
              <a:rPr lang="en-US" dirty="0"/>
              <a:t>References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5BB6C-B9CA-D530-A360-D685941A4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235413"/>
            <a:ext cx="10058400" cy="5807413"/>
          </a:xfrm>
        </p:spPr>
        <p:txBody>
          <a:bodyPr>
            <a:normAutofit fontScale="85000" lnSpcReduction="20000"/>
          </a:bodyPr>
          <a:lstStyle/>
          <a:p>
            <a:pPr algn="l" rtl="0"/>
            <a:r>
              <a:rPr lang="en-US" dirty="0">
                <a:hlinkClick r:id="rId3"/>
              </a:rPr>
              <a:t>https://www.bostonterriersociety.com/wp-content/uploads/2023/01/10-1024x1024.jpg</a:t>
            </a:r>
            <a:endParaRPr lang="en-US" dirty="0"/>
          </a:p>
          <a:p>
            <a:pPr algn="l" rtl="0"/>
            <a:r>
              <a:rPr lang="en-US" dirty="0">
                <a:hlinkClick r:id="rId4"/>
              </a:rPr>
              <a:t>https://cdn.shopify.com/s/files/1/0589/6768/7343/files/Blue_Boston_Terrier_being_held_by_a_person_licking_its_nose_with_a_playful_and_engaging_demeanor..png?v=1706753146</a:t>
            </a:r>
            <a:endParaRPr lang="en-US" dirty="0"/>
          </a:p>
          <a:p>
            <a:pPr algn="l" rtl="0"/>
            <a:r>
              <a:rPr lang="en-US" dirty="0">
                <a:hlinkClick r:id="rId5"/>
              </a:rPr>
              <a:t>https://media.springernature.com/full/springer-static/image/art%3A10.1038%2Fs41598-021-88702-w/MediaObjects/41598_2021_88702_Fig1_HTML.png</a:t>
            </a:r>
            <a:endParaRPr lang="en-US" dirty="0"/>
          </a:p>
          <a:p>
            <a:pPr algn="l" rtl="0"/>
            <a:r>
              <a:rPr lang="en-US" dirty="0">
                <a:hlinkClick r:id="rId6"/>
              </a:rPr>
              <a:t>https://chayuta.com/assets/uploads/2023/09/Artboard-192-copy.jpg</a:t>
            </a:r>
            <a:endParaRPr lang="en-US" dirty="0"/>
          </a:p>
          <a:p>
            <a:pPr algn="l" rtl="0"/>
            <a:r>
              <a:rPr lang="en-US" dirty="0">
                <a:hlinkClick r:id="rId7"/>
              </a:rPr>
              <a:t>https://theonlinedogtrainer.com/wp-content/uploads/2023/07/image_4cfb3280e0846a7e9b3f6d0913b04668_2000.png</a:t>
            </a:r>
            <a:endParaRPr lang="en-US" dirty="0"/>
          </a:p>
          <a:p>
            <a:pPr algn="l" rtl="0"/>
            <a:r>
              <a:rPr lang="en-US" dirty="0" err="1"/>
              <a:t>Eretová</a:t>
            </a:r>
            <a:r>
              <a:rPr lang="en-US" dirty="0"/>
              <a:t>, P., Liu, Q., </a:t>
            </a:r>
            <a:r>
              <a:rPr lang="en-US" dirty="0" err="1"/>
              <a:t>Přibylová</a:t>
            </a:r>
            <a:r>
              <a:rPr lang="en-US" dirty="0"/>
              <a:t>, L., </a:t>
            </a:r>
            <a:r>
              <a:rPr lang="en-US" dirty="0" err="1"/>
              <a:t>Chaloupková</a:t>
            </a:r>
            <a:r>
              <a:rPr lang="en-US" dirty="0"/>
              <a:t>, H., </a:t>
            </a:r>
            <a:r>
              <a:rPr lang="en-US" dirty="0" err="1"/>
              <a:t>Bakos</a:t>
            </a:r>
            <a:r>
              <a:rPr lang="en-US" dirty="0"/>
              <a:t>, V., </a:t>
            </a:r>
            <a:r>
              <a:rPr lang="en-US" dirty="0" err="1"/>
              <a:t>Lenkei</a:t>
            </a:r>
            <a:r>
              <a:rPr lang="en-US" dirty="0"/>
              <a:t>, R., &amp; </a:t>
            </a:r>
            <a:r>
              <a:rPr lang="en-US" dirty="0" err="1"/>
              <a:t>Pongrácz</a:t>
            </a:r>
            <a:r>
              <a:rPr lang="en-US" dirty="0"/>
              <a:t>, P. (2024). Can my human read my flat face? The curious case of understanding the contextual cues of extremely brachycephalic dogs. Applied Animal </a:t>
            </a:r>
            <a:r>
              <a:rPr lang="en-US" dirty="0" err="1"/>
              <a:t>Behaviour</a:t>
            </a:r>
            <a:r>
              <a:rPr lang="en-US" dirty="0"/>
              <a:t> Science, 270, 106134.‏</a:t>
            </a:r>
          </a:p>
          <a:p>
            <a:pPr algn="l" rtl="0"/>
            <a:r>
              <a:rPr lang="en-US" dirty="0"/>
              <a:t>Liu, W., Trapp, A. C., &amp; </a:t>
            </a:r>
            <a:r>
              <a:rPr lang="en-US" dirty="0" err="1"/>
              <a:t>Djamasbi</a:t>
            </a:r>
            <a:r>
              <a:rPr lang="en-US" dirty="0"/>
              <a:t>, S. (2021). Outlier-Aware, density-Based gaze fixation identification. Omega, 102, 102298.‏</a:t>
            </a:r>
          </a:p>
          <a:p>
            <a:pPr algn="l" rtl="0"/>
            <a:r>
              <a:rPr lang="en-US" dirty="0"/>
              <a:t>Bloom, T., &amp; Friedman, H. (2013). Classifying dogs’(Canis </a:t>
            </a:r>
            <a:r>
              <a:rPr lang="en-US" dirty="0" err="1"/>
              <a:t>familiaris</a:t>
            </a:r>
            <a:r>
              <a:rPr lang="en-US" dirty="0"/>
              <a:t>) facial expressions from photographs. </a:t>
            </a:r>
            <a:r>
              <a:rPr lang="en-US" dirty="0" err="1"/>
              <a:t>Behavioural</a:t>
            </a:r>
            <a:r>
              <a:rPr lang="en-US" dirty="0"/>
              <a:t> processes, 96, 1-10.‏</a:t>
            </a:r>
          </a:p>
          <a:p>
            <a:pPr algn="l" rtl="0"/>
            <a:r>
              <a:rPr lang="en-US" dirty="0"/>
              <a:t>Guo, K., &amp; Shaw, H. (2015). Face in profile view reduces perceived facial expression intensity: an eye-tracking study. Acta </a:t>
            </a:r>
            <a:r>
              <a:rPr lang="en-US" dirty="0" err="1"/>
              <a:t>psychologica</a:t>
            </a:r>
            <a:r>
              <a:rPr lang="en-US" dirty="0"/>
              <a:t>, 155, 19-28.</a:t>
            </a:r>
          </a:p>
          <a:p>
            <a:pPr algn="l" rtl="0"/>
            <a:r>
              <a:rPr lang="en-US" dirty="0" err="1"/>
              <a:t>Sæther</a:t>
            </a:r>
            <a:r>
              <a:rPr lang="en-US" dirty="0"/>
              <a:t>, L., Van Belle, W., </a:t>
            </a:r>
            <a:r>
              <a:rPr lang="en-US" dirty="0" err="1"/>
              <a:t>Laeng</a:t>
            </a:r>
            <a:r>
              <a:rPr lang="en-US" dirty="0"/>
              <a:t>, B., Brennen, T., &amp; </a:t>
            </a:r>
            <a:r>
              <a:rPr lang="en-US" dirty="0" err="1"/>
              <a:t>Øvervoll</a:t>
            </a:r>
            <a:r>
              <a:rPr lang="en-US" dirty="0"/>
              <a:t>, M. (2009). Anchoring gaze when categorizing faces’ sex: evidence from eye-tracking data. Vision research, 49(23), 2870-2880.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2AEE2-6A81-2F73-D991-3B209549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520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4543A-D15C-6DC3-59EC-2415D6EC6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THANKS FOR YOUR</a:t>
            </a:r>
            <a:br>
              <a:rPr lang="en-US" dirty="0"/>
            </a:br>
            <a:r>
              <a:rPr lang="en-US" dirty="0"/>
              <a:t>LISTENING</a:t>
            </a:r>
            <a:endParaRPr lang="he-IL" dirty="0"/>
          </a:p>
        </p:txBody>
      </p:sp>
      <p:pic>
        <p:nvPicPr>
          <p:cNvPr id="5" name="Content Placeholder 4" descr="Lecturer">
            <a:extLst>
              <a:ext uri="{FF2B5EF4-FFF2-40B4-BE49-F238E27FC236}">
                <a16:creationId xmlns:a16="http://schemas.microsoft.com/office/drawing/2014/main" id="{96670032-DA28-4336-A1B4-6A3B19B22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011" y="3220370"/>
            <a:ext cx="3087310" cy="308731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099DEF-B52B-7CD6-C176-7A30CE9E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21</a:t>
            </a:fld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B2F5B-A069-C664-5ECB-A5B6A82A5CB3}"/>
              </a:ext>
            </a:extLst>
          </p:cNvPr>
          <p:cNvSpPr txBox="1"/>
          <p:nvPr/>
        </p:nvSpPr>
        <p:spPr>
          <a:xfrm>
            <a:off x="4402224" y="3490037"/>
            <a:ext cx="577548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Now I am ready to answer your questions.</a:t>
            </a:r>
          </a:p>
        </p:txBody>
      </p:sp>
      <p:pic>
        <p:nvPicPr>
          <p:cNvPr id="4" name="Graphic 3" descr="Smiling face with no fill">
            <a:extLst>
              <a:ext uri="{FF2B5EF4-FFF2-40B4-BE49-F238E27FC236}">
                <a16:creationId xmlns:a16="http://schemas.microsoft.com/office/drawing/2014/main" id="{7E933B39-6BDF-06E4-EA61-02AF6C18E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8878" y="3367962"/>
            <a:ext cx="522185" cy="5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52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B12D-0B34-3F27-3208-D57256EC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0042-AEBC-C1FD-B24C-81D460B0B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654792" cy="3588512"/>
          </a:xfrm>
        </p:spPr>
        <p:txBody>
          <a:bodyPr/>
          <a:lstStyle/>
          <a:p>
            <a:pPr algn="l" rtl="0">
              <a:lnSpc>
                <a:spcPct val="300000"/>
              </a:lnSpc>
            </a:pPr>
            <a:r>
              <a:rPr lang="en-US" dirty="0"/>
              <a:t>Relationship between humans and dogs.</a:t>
            </a:r>
          </a:p>
          <a:p>
            <a:pPr algn="l" rtl="0">
              <a:lnSpc>
                <a:spcPct val="300000"/>
              </a:lnSpc>
            </a:pPr>
            <a:r>
              <a:rPr lang="en-US" dirty="0"/>
              <a:t>Importance of understanding dogs' emotions.</a:t>
            </a:r>
          </a:p>
          <a:p>
            <a:pPr algn="l" rtl="0">
              <a:lnSpc>
                <a:spcPct val="300000"/>
              </a:lnSpc>
            </a:pPr>
            <a:r>
              <a:rPr lang="en-US" dirty="0"/>
              <a:t>Challenges in understanding dog behavior and facial expressions.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E8263-8570-5181-723D-5397702C3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3</a:t>
            </a:fld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094DD3-7799-6B52-A22F-9784173E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359" y="1289304"/>
            <a:ext cx="3992880" cy="22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60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2921F-FD64-5448-7238-68F7F5C90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B9939-A6BF-3724-442F-FDB3C1273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925" y="2204969"/>
            <a:ext cx="8122790" cy="4050792"/>
          </a:xfrm>
        </p:spPr>
        <p:txBody>
          <a:bodyPr/>
          <a:lstStyle/>
          <a:p>
            <a:pPr algn="l" rtl="0"/>
            <a:r>
              <a:rPr lang="en-US" dirty="0"/>
              <a:t>Connected to the study of the Czechs with Prof. Anna </a:t>
            </a:r>
            <a:r>
              <a:rPr lang="en-US" dirty="0" err="1"/>
              <a:t>Zamansky</a:t>
            </a:r>
            <a:r>
              <a:rPr lang="en-US" dirty="0"/>
              <a:t>.</a:t>
            </a:r>
          </a:p>
          <a:p>
            <a:pPr algn="l" rtl="0"/>
            <a:r>
              <a:rPr lang="en-US" dirty="0"/>
              <a:t>Research subject - human perception of visual communication in brachycephalic vs. normocephalic dogs.</a:t>
            </a:r>
          </a:p>
          <a:p>
            <a:pPr algn="l" rtl="0"/>
            <a:endParaRPr lang="en-US" dirty="0"/>
          </a:p>
          <a:p>
            <a:pPr marL="0" indent="0" algn="ctr" rtl="0">
              <a:buNone/>
            </a:pPr>
            <a:r>
              <a:rPr lang="en-US" dirty="0"/>
              <a:t>      Our research is a collaboration between </a:t>
            </a:r>
            <a:r>
              <a:rPr lang="en-US" dirty="0" err="1"/>
              <a:t>Braude</a:t>
            </a:r>
            <a:r>
              <a:rPr lang="en-US" dirty="0"/>
              <a:t> College, the University of Haifa, and the University of Czech Life Sciences in Prague.   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329EF-EC33-B1D5-4B9A-A524E208E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4</a:t>
            </a:fld>
            <a:endParaRPr lang="he-IL"/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D899EE1D-6730-AEEA-6F39-4615254C866C}"/>
              </a:ext>
            </a:extLst>
          </p:cNvPr>
          <p:cNvSpPr/>
          <p:nvPr/>
        </p:nvSpPr>
        <p:spPr>
          <a:xfrm>
            <a:off x="709925" y="4001765"/>
            <a:ext cx="603115" cy="45720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E45483-B5E8-3616-1BD1-7B0F18BAF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42" y="27584"/>
            <a:ext cx="4369858" cy="25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2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EDF9-01F3-6B2C-6885-FC856E18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57" y="484632"/>
            <a:ext cx="10369491" cy="1609344"/>
          </a:xfrm>
        </p:spPr>
        <p:txBody>
          <a:bodyPr/>
          <a:lstStyle/>
          <a:p>
            <a:r>
              <a:rPr lang="en-US" dirty="0"/>
              <a:t>Novelty: Eye Tracking Technology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0D4FF-F410-4D91-1E1B-00B6CD06D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This technology converts eye movements into a data stream containing information like gaze point, visit number, or time.</a:t>
            </a:r>
          </a:p>
          <a:p>
            <a:pPr algn="l" rtl="0"/>
            <a:r>
              <a:rPr lang="en-US" dirty="0"/>
              <a:t>In our experiment, we used Tobii Pro Lab system eye tracking.</a:t>
            </a:r>
            <a:endParaRPr lang="he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88B42-40D7-BE62-3C53-14BC6A28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5</a:t>
            </a:fld>
            <a:endParaRPr lang="he-IL"/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4ADFA343-21E3-A745-5815-3220045F911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231373" y="3423576"/>
            <a:ext cx="4581429" cy="3434424"/>
          </a:xfrm>
          <a:prstGeom prst="rect">
            <a:avLst/>
          </a:prstGeom>
          <a:ln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41B0E8-152B-6A69-939F-B5A3E42B3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200" y="3535263"/>
            <a:ext cx="4430315" cy="33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87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F35-5FAD-173C-8CB5-3E258949A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74" y="484632"/>
            <a:ext cx="10855874" cy="1609344"/>
          </a:xfrm>
        </p:spPr>
        <p:txBody>
          <a:bodyPr/>
          <a:lstStyle/>
          <a:p>
            <a:r>
              <a:rPr lang="en-US" dirty="0"/>
              <a:t>Brachycephalic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vs. Normocephalic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1B7D3-DBA8-1D2D-80FD-7C71B3ADA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2029905"/>
            <a:ext cx="10058400" cy="4571623"/>
          </a:xfrm>
        </p:spPr>
        <p:txBody>
          <a:bodyPr/>
          <a:lstStyle/>
          <a:p>
            <a:pPr algn="l" rtl="0">
              <a:lnSpc>
                <a:spcPct val="250000"/>
              </a:lnSpc>
            </a:pPr>
            <a:endParaRPr lang="en-US" dirty="0"/>
          </a:p>
          <a:p>
            <a:pPr algn="l" rtl="0">
              <a:lnSpc>
                <a:spcPct val="250000"/>
              </a:lnSpc>
            </a:pPr>
            <a:endParaRPr lang="en-US" dirty="0"/>
          </a:p>
          <a:p>
            <a:pPr algn="l" rtl="0">
              <a:lnSpc>
                <a:spcPct val="250000"/>
              </a:lnSpc>
            </a:pPr>
            <a:r>
              <a:rPr lang="en-US" dirty="0"/>
              <a:t>Brachycephalia means ‘shortened head’ syndrome.</a:t>
            </a:r>
          </a:p>
          <a:p>
            <a:pPr algn="l" rtl="0">
              <a:lnSpc>
                <a:spcPct val="250000"/>
              </a:lnSpc>
            </a:pPr>
            <a:r>
              <a:rPr lang="en-US" dirty="0"/>
              <a:t>Brachycephalic dogs will also appear with short noses.</a:t>
            </a:r>
          </a:p>
          <a:p>
            <a:pPr algn="l" rtl="0">
              <a:lnSpc>
                <a:spcPct val="250000"/>
              </a:lnSpc>
            </a:pPr>
            <a:r>
              <a:rPr lang="en-US" dirty="0"/>
              <a:t>This syndrome refers to a particular set of airway abnormalities.</a:t>
            </a:r>
          </a:p>
          <a:p>
            <a:pPr algn="l" rtl="0">
              <a:lnSpc>
                <a:spcPct val="300000"/>
              </a:lnSpc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A912C-8EB7-B357-B0FE-BCD3AFD33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6</a:t>
            </a:fld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CDE74-4888-21DC-888B-EE3564A98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53" y="1821602"/>
            <a:ext cx="6714119" cy="214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95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7C62-2732-362F-A92C-44C2A2282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Methodology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8B964-D1F2-6163-87F8-283EB0D24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67266"/>
            <a:ext cx="10058400" cy="4050792"/>
          </a:xfrm>
        </p:spPr>
        <p:txBody>
          <a:bodyPr/>
          <a:lstStyle/>
          <a:p>
            <a:pPr algn="l" rtl="0"/>
            <a:r>
              <a:rPr lang="en-US" dirty="0"/>
              <a:t>We conducted an online experiment.</a:t>
            </a:r>
          </a:p>
          <a:p>
            <a:pPr algn="l" rtl="0"/>
            <a:r>
              <a:rPr lang="en-US" dirty="0"/>
              <a:t>Participants were provided with photos of brachycephalic and normocephalic dogs in various contexts, followed by questions for every photo.</a:t>
            </a:r>
          </a:p>
          <a:p>
            <a:pPr algn="l" rtl="0"/>
            <a:r>
              <a:rPr lang="en-US" dirty="0"/>
              <a:t>Used both eye-tracking technology and</a:t>
            </a:r>
          </a:p>
          <a:p>
            <a:pPr marL="0" indent="0" algn="l" rtl="0">
              <a:buNone/>
            </a:pPr>
            <a:r>
              <a:rPr lang="en-US" dirty="0"/>
              <a:t>   self-reported data to analyze dogs’ </a:t>
            </a:r>
          </a:p>
          <a:p>
            <a:pPr marL="0" indent="0" algn="l" rtl="0">
              <a:buNone/>
            </a:pPr>
            <a:r>
              <a:rPr lang="en-US" dirty="0"/>
              <a:t>   emotional and behavioral responses.</a:t>
            </a:r>
          </a:p>
          <a:p>
            <a:pPr algn="l" rt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C0AD5-1D81-DC62-862B-34B85C2A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7</a:t>
            </a:fld>
            <a:endParaRPr lang="he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699A27-199B-473C-64B4-A5AE2CB9D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17" y="3043480"/>
            <a:ext cx="3632454" cy="359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29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C538-EBF9-B062-75D3-B0F3AD739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7D92F-8970-B2F1-E165-65E83D635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/>
              <a:t>Had two breeds images of: brachycephalic and normocephalic dogs.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The source of the images is based on the Czech experiment. 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Contained 5 images (for each breed) of dog faces in these situations:</a:t>
            </a:r>
          </a:p>
          <a:p>
            <a:pPr marL="891540" lvl="2" indent="-342900" algn="l" rtl="0">
              <a:lnSpc>
                <a:spcPct val="150000"/>
              </a:lnSpc>
              <a:buAutoNum type="arabicPeriod"/>
            </a:pPr>
            <a:r>
              <a:rPr lang="en-US" sz="2000" dirty="0"/>
              <a:t>Called the dog by his name.</a:t>
            </a:r>
          </a:p>
          <a:p>
            <a:pPr marL="891540" lvl="2" indent="-342900" algn="l" rtl="0">
              <a:lnSpc>
                <a:spcPct val="150000"/>
              </a:lnSpc>
              <a:buFont typeface="Wingdings" pitchFamily="2" charset="2"/>
              <a:buAutoNum type="arabicPeriod"/>
            </a:pPr>
            <a:r>
              <a:rPr lang="en-US" sz="2000" dirty="0"/>
              <a:t>Play.</a:t>
            </a:r>
          </a:p>
          <a:p>
            <a:pPr marL="891540" lvl="2" indent="-342900" algn="l" rtl="0">
              <a:lnSpc>
                <a:spcPct val="150000"/>
              </a:lnSpc>
              <a:buAutoNum type="arabicPeriod"/>
            </a:pPr>
            <a:r>
              <a:rPr lang="en-US" sz="2000" dirty="0"/>
              <a:t>Separation.</a:t>
            </a:r>
          </a:p>
          <a:p>
            <a:pPr marL="891540" lvl="2" indent="-342900" algn="l" rtl="0">
              <a:lnSpc>
                <a:spcPct val="150000"/>
              </a:lnSpc>
              <a:buAutoNum type="arabicPeriod"/>
            </a:pPr>
            <a:r>
              <a:rPr lang="en-US" sz="2000" dirty="0"/>
              <a:t>Threatened by a stranger.</a:t>
            </a:r>
          </a:p>
          <a:p>
            <a:pPr marL="0" indent="0" algn="l" rtl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7798C-5A96-BF13-1CA7-7049C004E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8</a:t>
            </a:fld>
            <a:endParaRPr lang="he-IL"/>
          </a:p>
        </p:txBody>
      </p:sp>
      <p:pic>
        <p:nvPicPr>
          <p:cNvPr id="1026" name="Picture 2" descr="Dataset Icon Images – Browse 4,600 Stock Photos, Vectors, and Video | Adobe  Stock">
            <a:extLst>
              <a:ext uri="{FF2B5EF4-FFF2-40B4-BE49-F238E27FC236}">
                <a16:creationId xmlns:a16="http://schemas.microsoft.com/office/drawing/2014/main" id="{45F43682-319F-3ED4-7E4E-AEE328457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34" y="4146804"/>
            <a:ext cx="2110091" cy="211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918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A64C-B84E-5D98-D9B4-BB3F67A31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AOI’s (Areas Of Interest)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F9B84-554B-13A1-1463-C82C5F70D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887944"/>
            <a:ext cx="10058400" cy="4050792"/>
          </a:xfrm>
        </p:spPr>
        <p:txBody>
          <a:bodyPr/>
          <a:lstStyle/>
          <a:p>
            <a:pPr algn="l" rtl="0"/>
            <a:r>
              <a:rPr lang="en-US" dirty="0"/>
              <a:t>Refers to specific regions within an image or visual stimulus where participants' attention is measured.</a:t>
            </a:r>
          </a:p>
          <a:p>
            <a:pPr algn="l" rtl="0"/>
            <a:r>
              <a:rPr lang="en-US" dirty="0"/>
              <a:t>In our study, AOI’s included eyes, ears, </a:t>
            </a:r>
          </a:p>
          <a:p>
            <a:pPr marL="0" indent="0" algn="l" rtl="0">
              <a:buNone/>
            </a:pPr>
            <a:r>
              <a:rPr lang="en-US" dirty="0"/>
              <a:t>  snout area, cheeks, and forehead.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ABBC4-D829-F68F-00D6-F50C8376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5617-3E04-4A8F-B194-D8EA40F49ABB}" type="slidenum">
              <a:rPr lang="he-IL" smtClean="0"/>
              <a:t>9</a:t>
            </a:fld>
            <a:endParaRPr lang="he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DCB19-A550-B4DF-8C64-293912A1E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832" y="2312655"/>
            <a:ext cx="4587470" cy="443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661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15732</TotalTime>
  <Words>1240</Words>
  <Application>Microsoft Office PowerPoint</Application>
  <PresentationFormat>Widescreen</PresentationFormat>
  <Paragraphs>152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Bookman Old Style</vt:lpstr>
      <vt:lpstr>Bookman Old Style (Body)</vt:lpstr>
      <vt:lpstr>Calibri</vt:lpstr>
      <vt:lpstr>Century Gothic</vt:lpstr>
      <vt:lpstr>Wingdings</vt:lpstr>
      <vt:lpstr>Wood Type</vt:lpstr>
      <vt:lpstr>Capstone Project Phase B Project No. 24-1-R-15  Research on Dog - Human Communication Using Eye Tracker Technology</vt:lpstr>
      <vt:lpstr>Research Questions</vt:lpstr>
      <vt:lpstr>Motivation</vt:lpstr>
      <vt:lpstr>Previous Work</vt:lpstr>
      <vt:lpstr>Novelty: Eye Tracking Technology</vt:lpstr>
      <vt:lpstr>Brachycephalic vs. Normocephalic</vt:lpstr>
      <vt:lpstr>Research Methodology</vt:lpstr>
      <vt:lpstr>Dataset</vt:lpstr>
      <vt:lpstr>AOI’s (Areas Of Interest)</vt:lpstr>
      <vt:lpstr>Procedure</vt:lpstr>
      <vt:lpstr>Our Research Results</vt:lpstr>
      <vt:lpstr>Average Visits and Viewing Time For Both Breeds Images</vt:lpstr>
      <vt:lpstr>Average Visits and Viewing Time For Both Breeds AOI’s</vt:lpstr>
      <vt:lpstr>Self-Reports vs. Eye-Tracking Data</vt:lpstr>
      <vt:lpstr>Analysis of the Dog's Situations</vt:lpstr>
      <vt:lpstr>Conclusions</vt:lpstr>
      <vt:lpstr>PowerPoint Presentation</vt:lpstr>
      <vt:lpstr>Future Work</vt:lpstr>
      <vt:lpstr>Experimental recording</vt:lpstr>
      <vt:lpstr>References</vt:lpstr>
      <vt:lpstr>THANKS FOR YOUR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שרה יוסף אסעד</dc:creator>
  <cp:lastModifiedBy>שרה יוסף אסעד</cp:lastModifiedBy>
  <cp:revision>296</cp:revision>
  <dcterms:created xsi:type="dcterms:W3CDTF">2024-05-05T13:08:17Z</dcterms:created>
  <dcterms:modified xsi:type="dcterms:W3CDTF">2024-09-20T17:05:44Z</dcterms:modified>
</cp:coreProperties>
</file>